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443" r:id="rId2"/>
    <p:sldId id="444" r:id="rId3"/>
    <p:sldId id="447" r:id="rId4"/>
    <p:sldId id="449" r:id="rId5"/>
    <p:sldId id="448" r:id="rId6"/>
    <p:sldId id="452" r:id="rId7"/>
    <p:sldId id="453" r:id="rId8"/>
    <p:sldId id="445" r:id="rId9"/>
    <p:sldId id="455" r:id="rId10"/>
    <p:sldId id="454" r:id="rId11"/>
    <p:sldId id="456" r:id="rId12"/>
    <p:sldId id="460" r:id="rId13"/>
    <p:sldId id="446" r:id="rId14"/>
    <p:sldId id="457" r:id="rId15"/>
    <p:sldId id="458" r:id="rId16"/>
    <p:sldId id="459" r:id="rId17"/>
    <p:sldId id="461" r:id="rId18"/>
  </p:sldIdLst>
  <p:sldSz cx="9144000" cy="6858000" type="screen4x3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66"/>
    <a:srgbClr val="006600"/>
    <a:srgbClr val="009999"/>
    <a:srgbClr val="A3B2C1"/>
    <a:srgbClr val="669900"/>
    <a:srgbClr val="FF6600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660" autoAdjust="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474"/>
    </p:cViewPr>
  </p:sorterViewPr>
  <p:notesViewPr>
    <p:cSldViewPr>
      <p:cViewPr varScale="1">
        <p:scale>
          <a:sx n="81" d="100"/>
          <a:sy n="81" d="100"/>
        </p:scale>
        <p:origin x="-2628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4875"/>
            <a:ext cx="4987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/>
            </a:lvl1pPr>
          </a:lstStyle>
          <a:p>
            <a:r>
              <a:rPr lang="en-US"/>
              <a:t>Principles of Good Clinical Practice in Research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7" rIns="93174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/>
            </a:lvl1pPr>
          </a:lstStyle>
          <a:p>
            <a:fld id="{5297038A-7D69-49C0-B757-98002F896E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11313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5C73CDF2-9850-4400-A991-9E6B2C80CD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6600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l" eaLnBrk="1" hangingPunct="1"/>
            <a:endParaRPr lang="sr-Cyrl-CS" sz="2400" b="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9224" name="Picture 8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304800"/>
            <a:ext cx="200977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81687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44937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752600"/>
            <a:ext cx="3946525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438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AutoShape 4"/>
          <p:cNvSpPr>
            <a:spLocks noChangeArrowheads="1"/>
          </p:cNvSpPr>
          <p:nvPr userDrawn="1"/>
        </p:nvSpPr>
        <p:spPr bwMode="auto">
          <a:xfrm>
            <a:off x="609600" y="1600200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6600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l" eaLnBrk="1" hangingPunct="1"/>
            <a:endParaRPr lang="sr-Cyrl-CS" sz="2400" b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rgbClr val="66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660066"/>
          </a:solidFill>
          <a:latin typeface="Tahom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660066"/>
        </a:buClr>
        <a:buFont typeface="Wingdings" pitchFamily="2" charset="2"/>
        <a:buChar char="§"/>
        <a:defRPr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iostatistics.mdanderson.org/SoftwareDownload/SingleSoftware/Index/41" TargetMode="External"/><Relationship Id="rId2" Type="http://schemas.openxmlformats.org/officeDocument/2006/relationships/hyperlink" Target="https://www.psychologie.hhu.de/arbeitsgruppen/allgemeine-psychologie-und-arbeitspsychologie/gpower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?term=10.1895/wormbook.1.159.1" TargetMode="External"/><Relationship Id="rId2" Type="http://schemas.openxmlformats.org/officeDocument/2006/relationships/hyperlink" Target="https://www.arthroscopyjournal.org/article/S0749-8063(11)00123-X/fulltex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276600"/>
            <a:ext cx="7848600" cy="3048000"/>
          </a:xfrm>
        </p:spPr>
        <p:txBody>
          <a:bodyPr/>
          <a:lstStyle/>
          <a:p>
            <a:pPr algn="ctr"/>
            <a:r>
              <a:rPr lang="fr-FR" sz="2800" b="1" smtClean="0"/>
              <a:t>ИЗБОР СТАТИСТИЧКИХ ТЕСТОВА ЗА</a:t>
            </a:r>
            <a:r>
              <a:rPr lang="sr-Cyrl-RS" sz="2800" b="1" smtClean="0"/>
              <a:t> </a:t>
            </a:r>
            <a:r>
              <a:rPr lang="fr-FR" sz="2800" b="1" smtClean="0"/>
              <a:t>СОПСТВЕНО ИСТРАЖИВАЊЕ</a:t>
            </a:r>
            <a:r>
              <a:rPr lang="sr-Cyrl-RS" sz="3200" b="1" smtClean="0"/>
              <a:t/>
            </a:r>
            <a:br>
              <a:rPr lang="sr-Cyrl-RS" sz="3200" b="1" smtClean="0"/>
            </a:br>
            <a:r>
              <a:rPr lang="sr-Cyrl-RS" sz="1100" b="1" smtClean="0">
                <a:solidFill>
                  <a:schemeClr val="bg1"/>
                </a:solidFill>
              </a:rPr>
              <a:t>*</a:t>
            </a:r>
            <a:r>
              <a:rPr lang="sr-Cyrl-RS" sz="3200" b="1" smtClean="0"/>
              <a:t/>
            </a:r>
            <a:br>
              <a:rPr lang="sr-Cyrl-RS" sz="3200" b="1" smtClean="0"/>
            </a:br>
            <a:r>
              <a:rPr lang="sr-Cyrl-RS" sz="2800" b="1" smtClean="0"/>
              <a:t>И</a:t>
            </a:r>
            <a:r>
              <a:rPr lang="fr-FR" sz="2800" b="1" smtClean="0"/>
              <a:t>ЗРАЧУНАВАЊЕ ВЕЛИЧИНЕ УЗОРКА ЗА СОПСТВЕНО ИСТРАЖИВАЊЕ </a:t>
            </a:r>
            <a:r>
              <a:rPr lang="sr-Cyrl-RS" sz="3200" b="1" smtClean="0"/>
              <a:t/>
            </a:r>
            <a:br>
              <a:rPr lang="sr-Cyrl-RS" sz="3200" b="1" smtClean="0"/>
            </a:br>
            <a:r>
              <a:rPr lang="sr-Cyrl-RS" sz="1100" b="1" smtClean="0">
                <a:solidFill>
                  <a:schemeClr val="bg1"/>
                </a:solidFill>
              </a:rPr>
              <a:t>*</a:t>
            </a:r>
            <a:r>
              <a:rPr lang="fr-FR" sz="3200" b="1" smtClean="0"/>
              <a:t/>
            </a:r>
            <a:br>
              <a:rPr lang="fr-FR" sz="3200" b="1" smtClean="0"/>
            </a:br>
            <a:r>
              <a:rPr lang="sr-Cyrl-RS" sz="2800" b="1" smtClean="0"/>
              <a:t>С</a:t>
            </a:r>
            <a:r>
              <a:rPr lang="fr-FR" sz="2800" b="1" smtClean="0"/>
              <a:t>АСТАВЉАЊЕ КОМПЛЕТНОГ ПЛАНА СОПСТВЕНОГ ИСТРАЖИВАЊА</a:t>
            </a:r>
            <a:endParaRPr lang="sr-Cyrl-CS" sz="2800" b="1" dirty="0"/>
          </a:p>
        </p:txBody>
      </p:sp>
      <p:sp>
        <p:nvSpPr>
          <p:cNvPr id="5775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447800"/>
            <a:ext cx="7772400" cy="14478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АКАДЕМСКЕ ДОКТОРСКЕ СТУДИЈЕ - </a:t>
            </a:r>
            <a:r>
              <a:rPr lang="ru-RU" smtClean="0"/>
              <a:t>МЕДИЦИНСКЕ НАУКЕ</a:t>
            </a:r>
            <a:endParaRPr lang="en-US" dirty="0" smtClean="0"/>
          </a:p>
          <a:p>
            <a:pPr algn="ctr">
              <a:lnSpc>
                <a:spcPct val="90000"/>
              </a:lnSpc>
            </a:pPr>
            <a:r>
              <a:rPr lang="ru-RU" dirty="0" smtClean="0"/>
              <a:t>ИП 1 КЛИНИЧКА И </a:t>
            </a:r>
            <a:r>
              <a:rPr lang="ru-RU" smtClean="0"/>
              <a:t>ЕКСПЕРИМЕНТАЛНА ФАРМАКОЛОГИЈА</a:t>
            </a:r>
            <a:endParaRPr lang="en-US" smtClean="0"/>
          </a:p>
          <a:p>
            <a:pPr algn="ctr">
              <a:lnSpc>
                <a:spcPct val="90000"/>
              </a:lnSpc>
            </a:pPr>
            <a:endParaRPr lang="ru-RU" dirty="0"/>
          </a:p>
          <a:p>
            <a:pPr algn="r">
              <a:lnSpc>
                <a:spcPct val="90000"/>
              </a:lnSpc>
            </a:pPr>
            <a:r>
              <a:rPr lang="ru-RU" dirty="0" smtClean="0"/>
              <a:t>Проф. </a:t>
            </a:r>
            <a:r>
              <a:rPr lang="ru-RU" dirty="0"/>
              <a:t>др Наташа Ђорђевић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+mn-lt"/>
              </a:rPr>
              <a:t>Израчунавање величине узорка за </a:t>
            </a:r>
            <a:r>
              <a:rPr lang="sr-Cyrl-RS" smtClean="0">
                <a:latin typeface="+mn-lt"/>
              </a:rPr>
              <a:t>континуирану варијаблу - пример</a:t>
            </a:r>
            <a:endParaRPr lang="en-US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u="sng" smtClean="0">
                <a:solidFill>
                  <a:srgbClr val="660066"/>
                </a:solidFill>
              </a:rPr>
              <a:t>Упарени узорци, </a:t>
            </a:r>
            <a:r>
              <a:rPr lang="en-US" u="sng" smtClean="0">
                <a:solidFill>
                  <a:srgbClr val="660066"/>
                </a:solidFill>
              </a:rPr>
              <a:t>t </a:t>
            </a:r>
            <a:r>
              <a:rPr lang="sr-Cyrl-RS" u="sng" smtClean="0">
                <a:solidFill>
                  <a:srgbClr val="660066"/>
                </a:solidFill>
              </a:rPr>
              <a:t>тест</a:t>
            </a:r>
            <a:r>
              <a:rPr lang="en-US" smtClean="0"/>
              <a:t>: </a:t>
            </a:r>
            <a:r>
              <a:rPr lang="sr-Cyrl-RS" smtClean="0"/>
              <a:t>величина узорка израчунава се као</a:t>
            </a:r>
          </a:p>
          <a:p>
            <a:endParaRPr lang="en-US" smtClean="0"/>
          </a:p>
          <a:p>
            <a:pPr>
              <a:buNone/>
            </a:pPr>
            <a:endParaRPr lang="sr-Cyrl-RS" smtClean="0"/>
          </a:p>
          <a:p>
            <a:pPr>
              <a:buNone/>
            </a:pPr>
            <a:endParaRPr lang="sr-Cyrl-RS" smtClean="0"/>
          </a:p>
          <a:p>
            <a:r>
              <a:rPr lang="sr-Cyrl-RS" u="sng" smtClean="0">
                <a:solidFill>
                  <a:srgbClr val="660066"/>
                </a:solidFill>
              </a:rPr>
              <a:t>Неупарени узорци, </a:t>
            </a:r>
            <a:r>
              <a:rPr lang="en-US" u="sng" smtClean="0">
                <a:solidFill>
                  <a:srgbClr val="660066"/>
                </a:solidFill>
              </a:rPr>
              <a:t>t </a:t>
            </a:r>
            <a:r>
              <a:rPr lang="sr-Cyrl-RS" u="sng" smtClean="0">
                <a:solidFill>
                  <a:srgbClr val="660066"/>
                </a:solidFill>
              </a:rPr>
              <a:t>тест</a:t>
            </a:r>
            <a:r>
              <a:rPr lang="en-US" smtClean="0"/>
              <a:t>: </a:t>
            </a:r>
            <a:r>
              <a:rPr lang="sr-Cyrl-RS" smtClean="0"/>
              <a:t>величина групе израчунава се као</a:t>
            </a:r>
          </a:p>
          <a:p>
            <a:endParaRPr lang="sr-Cyrl-RS" smtClean="0"/>
          </a:p>
          <a:p>
            <a:endParaRPr lang="sr-Cyrl-RS" smtClean="0"/>
          </a:p>
          <a:p>
            <a:endParaRPr lang="sr-Cyrl-RS" smtClean="0"/>
          </a:p>
          <a:p>
            <a:pPr marL="866775" lvl="2" indent="-469900"/>
            <a:r>
              <a:rPr lang="sr-Cyrl-RS" smtClean="0"/>
              <a:t>израз                  има константу вредност за одређене вредности </a:t>
            </a:r>
            <a:r>
              <a:rPr lang="el-GR" smtClean="0"/>
              <a:t>α</a:t>
            </a:r>
            <a:r>
              <a:rPr lang="sr-Cyrl-RS" smtClean="0"/>
              <a:t> и </a:t>
            </a:r>
            <a:r>
              <a:rPr lang="el-GR" smtClean="0"/>
              <a:t>β</a:t>
            </a:r>
            <a:r>
              <a:rPr lang="sr-Cyrl-RS" smtClean="0"/>
              <a:t> (на основу таблице за нормалну дистрибуцију): </a:t>
            </a:r>
          </a:p>
          <a:p>
            <a:pPr marL="1255713" lvl="3" indent="-469900"/>
            <a:r>
              <a:rPr lang="sr-Cyrl-RS" smtClean="0"/>
              <a:t>за </a:t>
            </a:r>
            <a:r>
              <a:rPr lang="el-GR" smtClean="0"/>
              <a:t>α</a:t>
            </a:r>
            <a:r>
              <a:rPr lang="sr-Cyrl-RS" smtClean="0"/>
              <a:t>=0,05 и </a:t>
            </a:r>
            <a:r>
              <a:rPr lang="el-GR" smtClean="0"/>
              <a:t>β</a:t>
            </a:r>
            <a:r>
              <a:rPr lang="sr-Cyrl-RS" smtClean="0"/>
              <a:t>=0,10</a:t>
            </a:r>
            <a:r>
              <a:rPr lang="en-US" smtClean="0"/>
              <a:t>;</a:t>
            </a:r>
            <a:r>
              <a:rPr lang="sr-Cyrl-RS" smtClean="0"/>
              <a:t>                  = 10,5</a:t>
            </a:r>
          </a:p>
          <a:p>
            <a:pPr marL="1255713" lvl="3" indent="-469900"/>
            <a:r>
              <a:rPr lang="sr-Cyrl-RS" smtClean="0"/>
              <a:t>за </a:t>
            </a:r>
            <a:r>
              <a:rPr lang="el-GR" smtClean="0"/>
              <a:t>α</a:t>
            </a:r>
            <a:r>
              <a:rPr lang="sr-Cyrl-RS" smtClean="0"/>
              <a:t>=0,05 и </a:t>
            </a:r>
            <a:r>
              <a:rPr lang="el-GR" smtClean="0"/>
              <a:t>β</a:t>
            </a:r>
            <a:r>
              <a:rPr lang="sr-Cyrl-RS" smtClean="0"/>
              <a:t>=0,20</a:t>
            </a:r>
            <a:r>
              <a:rPr lang="en-US" smtClean="0"/>
              <a:t>;</a:t>
            </a:r>
            <a:r>
              <a:rPr lang="sr-Cyrl-RS" smtClean="0"/>
              <a:t>                  = 7,9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n-lt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52158" y="2209800"/>
            <a:ext cx="2562842" cy="8382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8295" y="4648200"/>
            <a:ext cx="1300705" cy="42373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733800"/>
            <a:ext cx="3024155" cy="8382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05275" y="5257800"/>
            <a:ext cx="1300705" cy="423735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5572125"/>
            <a:ext cx="1300705" cy="423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Израчунавање величине узорка за </a:t>
            </a:r>
            <a:r>
              <a:rPr lang="sr-Cyrl-RS" smtClean="0"/>
              <a:t>дихотому варијаблу - пример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>
                <a:latin typeface="+mj-lt"/>
              </a:rPr>
              <a:t>Величина групе израчунава се као</a:t>
            </a:r>
          </a:p>
          <a:p>
            <a:endParaRPr lang="en-US" smtClean="0">
              <a:latin typeface="+mj-lt"/>
            </a:endParaRPr>
          </a:p>
          <a:p>
            <a:pPr>
              <a:buNone/>
            </a:pPr>
            <a:endParaRPr lang="sr-Cyrl-RS" smtClean="0">
              <a:latin typeface="+mj-lt"/>
            </a:endParaRPr>
          </a:p>
          <a:p>
            <a:pPr>
              <a:buNone/>
            </a:pPr>
            <a:endParaRPr lang="sr-Cyrl-RS" smtClean="0">
              <a:latin typeface="+mj-lt"/>
            </a:endParaRPr>
          </a:p>
          <a:p>
            <a:pPr marL="866775" lvl="2" indent="-469900"/>
            <a:r>
              <a:rPr lang="sr-Cyrl-RS" smtClean="0">
                <a:latin typeface="+mj-lt"/>
              </a:rPr>
              <a:t>за </a:t>
            </a:r>
            <a:r>
              <a:rPr lang="el-GR" smtClean="0">
                <a:latin typeface="+mj-lt"/>
              </a:rPr>
              <a:t>α</a:t>
            </a:r>
            <a:r>
              <a:rPr lang="sr-Cyrl-RS" smtClean="0">
                <a:latin typeface="+mj-lt"/>
              </a:rPr>
              <a:t>=0,05 и </a:t>
            </a:r>
            <a:r>
              <a:rPr lang="el-GR" smtClean="0">
                <a:latin typeface="+mj-lt"/>
              </a:rPr>
              <a:t>β</a:t>
            </a:r>
            <a:r>
              <a:rPr lang="sr-Cyrl-RS" smtClean="0">
                <a:latin typeface="+mj-lt"/>
              </a:rPr>
              <a:t>=0,10</a:t>
            </a:r>
            <a:r>
              <a:rPr lang="en-US" smtClean="0">
                <a:latin typeface="+mj-lt"/>
              </a:rPr>
              <a:t>;</a:t>
            </a:r>
            <a:r>
              <a:rPr lang="sr-Cyrl-RS" smtClean="0">
                <a:latin typeface="+mj-lt"/>
              </a:rPr>
              <a:t>                  = 10,5</a:t>
            </a:r>
          </a:p>
          <a:p>
            <a:pPr marL="866775" lvl="2" indent="-469900"/>
            <a:r>
              <a:rPr lang="sr-Cyrl-RS" smtClean="0">
                <a:latin typeface="+mj-lt"/>
              </a:rPr>
              <a:t>за </a:t>
            </a:r>
            <a:r>
              <a:rPr lang="el-GR" smtClean="0">
                <a:latin typeface="+mj-lt"/>
              </a:rPr>
              <a:t>α</a:t>
            </a:r>
            <a:r>
              <a:rPr lang="sr-Cyrl-RS" smtClean="0">
                <a:latin typeface="+mj-lt"/>
              </a:rPr>
              <a:t>=0,05 и </a:t>
            </a:r>
            <a:r>
              <a:rPr lang="el-GR" smtClean="0">
                <a:latin typeface="+mj-lt"/>
              </a:rPr>
              <a:t>β</a:t>
            </a:r>
            <a:r>
              <a:rPr lang="sr-Cyrl-RS" smtClean="0">
                <a:latin typeface="+mj-lt"/>
              </a:rPr>
              <a:t>=0,20</a:t>
            </a:r>
            <a:r>
              <a:rPr lang="en-US" smtClean="0">
                <a:latin typeface="+mj-lt"/>
              </a:rPr>
              <a:t>;</a:t>
            </a:r>
            <a:r>
              <a:rPr lang="sr-Cyrl-RS" smtClean="0">
                <a:latin typeface="+mj-lt"/>
              </a:rPr>
              <a:t>                  = 7,9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2295" y="3181350"/>
            <a:ext cx="1300705" cy="42373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2295" y="3505200"/>
            <a:ext cx="1300705" cy="423735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4999" y="2286000"/>
            <a:ext cx="6352501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Израчунавање величине узорка за сопствено истраживање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>
                <a:latin typeface="+mj-lt"/>
              </a:rPr>
              <a:t>Израчунавање величине узорка могуће је и уз примену статистичких програма, од којих су неки бесплатно доступни, као нпр:</a:t>
            </a:r>
          </a:p>
          <a:p>
            <a:pPr lvl="1"/>
            <a:r>
              <a:rPr lang="en-US" smtClean="0"/>
              <a:t>G*Power</a:t>
            </a:r>
          </a:p>
          <a:p>
            <a:pPr lvl="2"/>
            <a:r>
              <a:rPr lang="en-US" smtClean="0">
                <a:hlinkClick r:id="rId2"/>
              </a:rPr>
              <a:t>https://www.psychologie.hhu.de/arbeitsgruppen/allgemeine-psychologie-und-arbeitspsychologie/gpower.html</a:t>
            </a:r>
            <a:endParaRPr lang="en-US" smtClean="0"/>
          </a:p>
          <a:p>
            <a:pPr lvl="1"/>
            <a:r>
              <a:rPr lang="en-US" smtClean="0"/>
              <a:t>STPLAN</a:t>
            </a:r>
          </a:p>
          <a:p>
            <a:pPr lvl="2"/>
            <a:r>
              <a:rPr lang="en-US" smtClean="0">
                <a:hlinkClick r:id="rId3"/>
              </a:rPr>
              <a:t>https://biostatistics.mdanderson.org/SoftwareDownload/SingleSoftware/Index/41</a:t>
            </a:r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479634" y="-2616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6" cy="1216025"/>
          </a:xfrm>
        </p:spPr>
        <p:txBody>
          <a:bodyPr/>
          <a:lstStyle/>
          <a:p>
            <a:r>
              <a:rPr lang="ru-RU" smtClean="0"/>
              <a:t>САСТАВЉАЊЕ КОМПЛЕТНОГ ПЛАНА СОПСТВЕНОГ ИСТРАЖИВАЊА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mtClean="0"/>
              <a:t>Планирање (дизајнирање) истраживања, поред утврђивања </a:t>
            </a:r>
            <a:endParaRPr lang="en-US" smtClean="0"/>
          </a:p>
          <a:p>
            <a:pPr lvl="1">
              <a:buFont typeface="+mj-lt"/>
              <a:buAutoNum type="arabicParenR"/>
            </a:pPr>
            <a:r>
              <a:rPr lang="sr-Cyrl-RS" smtClean="0"/>
              <a:t>Варијабли које ће се истраживати </a:t>
            </a:r>
            <a:endParaRPr lang="en-US" smtClean="0"/>
          </a:p>
          <a:p>
            <a:pPr lvl="1">
              <a:buFont typeface="+mj-lt"/>
              <a:buAutoNum type="arabicParenR"/>
            </a:pPr>
            <a:r>
              <a:rPr lang="sr-Cyrl-RS" smtClean="0"/>
              <a:t>Статистичких метода које ће се користити</a:t>
            </a:r>
            <a:endParaRPr lang="en-US" smtClean="0"/>
          </a:p>
          <a:p>
            <a:pPr lvl="1">
              <a:buFont typeface="+mj-lt"/>
              <a:buAutoNum type="arabicParenR"/>
            </a:pPr>
            <a:r>
              <a:rPr lang="sr-Cyrl-RS" smtClean="0"/>
              <a:t>Величине узорка </a:t>
            </a:r>
            <a:endParaRPr lang="en-US" smtClean="0"/>
          </a:p>
          <a:p>
            <a:pPr>
              <a:buNone/>
            </a:pPr>
            <a:r>
              <a:rPr lang="sr-Cyrl-RS" smtClean="0"/>
              <a:t>	укључује и утврђивање </a:t>
            </a:r>
          </a:p>
          <a:p>
            <a:pPr lvl="1">
              <a:buFont typeface="+mj-lt"/>
              <a:buAutoNum type="arabicParenR" startAt="4"/>
            </a:pPr>
            <a:r>
              <a:rPr lang="sr-Cyrl-RS" smtClean="0"/>
              <a:t>Теме истраживања</a:t>
            </a:r>
          </a:p>
          <a:p>
            <a:pPr lvl="1">
              <a:buFont typeface="+mj-lt"/>
              <a:buAutoNum type="arabicParenR" startAt="4"/>
            </a:pPr>
            <a:r>
              <a:rPr lang="sr-Cyrl-RS" smtClean="0"/>
              <a:t>Методе истраживања</a:t>
            </a:r>
          </a:p>
          <a:p>
            <a:pPr lvl="1">
              <a:buFont typeface="+mj-lt"/>
              <a:buAutoNum type="arabicParenR" startAt="4"/>
            </a:pPr>
            <a:r>
              <a:rPr lang="sr-Cyrl-RS" smtClean="0"/>
              <a:t>Популације која ће се истраживати</a:t>
            </a:r>
          </a:p>
          <a:p>
            <a:pPr lvl="0"/>
            <a:r>
              <a:rPr lang="sr-Cyrl-RS" smtClean="0"/>
              <a:t>Добро дизајнирано истраживање мора да буде:</a:t>
            </a:r>
          </a:p>
          <a:p>
            <a:pPr lvl="1"/>
            <a:r>
              <a:rPr lang="sr-Cyrl-RS" smtClean="0"/>
              <a:t>иновативно, тј. да даје научни допринос</a:t>
            </a:r>
          </a:p>
          <a:p>
            <a:pPr lvl="1"/>
            <a:r>
              <a:rPr lang="sr-Cyrl-RS" smtClean="0"/>
              <a:t>изводљиво, тј. да постоје услови и ресурси за његово спровођење</a:t>
            </a:r>
          </a:p>
          <a:p>
            <a:pPr lvl="1"/>
            <a:r>
              <a:rPr lang="sr-Cyrl-RS" smtClean="0"/>
              <a:t>објективно, тј. да </a:t>
            </a:r>
            <a:r>
              <a:rPr lang="en-US" i="1" smtClean="0"/>
              <a:t>bias</a:t>
            </a:r>
            <a:r>
              <a:rPr lang="en-US" smtClean="0"/>
              <a:t> </a:t>
            </a:r>
            <a:r>
              <a:rPr lang="sr-Cyrl-RS" smtClean="0"/>
              <a:t>буде сведен на минимум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6" cy="1216025"/>
          </a:xfrm>
        </p:spPr>
        <p:txBody>
          <a:bodyPr/>
          <a:lstStyle/>
          <a:p>
            <a:r>
              <a:rPr lang="ru-RU" smtClean="0"/>
              <a:t>Састављање комплетног плана сопственог истраживања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mtClean="0"/>
              <a:t>Тема истраживања зависи од типа студије и циља истраживања:</a:t>
            </a:r>
          </a:p>
          <a:p>
            <a:pPr lvl="1"/>
            <a:r>
              <a:rPr lang="sr-Cyrl-RS" smtClean="0"/>
              <a:t>Тема аналитичке студије најчешће укључује 3 дела:</a:t>
            </a:r>
          </a:p>
          <a:p>
            <a:pPr lvl="2">
              <a:buFont typeface="+mj-lt"/>
              <a:buAutoNum type="arabicPeriod"/>
            </a:pPr>
            <a:r>
              <a:rPr lang="sr-Cyrl-RS" smtClean="0"/>
              <a:t>независну тј. узрочну варијаблу</a:t>
            </a:r>
          </a:p>
          <a:p>
            <a:pPr lvl="2">
              <a:buFont typeface="+mj-lt"/>
              <a:buAutoNum type="arabicPeriod"/>
            </a:pPr>
            <a:r>
              <a:rPr lang="sr-Cyrl-RS" smtClean="0"/>
              <a:t>зависну тј. исходишну варијаблу</a:t>
            </a:r>
          </a:p>
          <a:p>
            <a:pPr lvl="2">
              <a:buFont typeface="+mj-lt"/>
              <a:buAutoNum type="arabicPeriod"/>
            </a:pPr>
            <a:r>
              <a:rPr lang="sr-Cyrl-RS" smtClean="0"/>
              <a:t>популацију</a:t>
            </a:r>
          </a:p>
          <a:p>
            <a:pPr lvl="3"/>
            <a:r>
              <a:rPr lang="sr-Cyrl-RS" smtClean="0"/>
              <a:t>нпр. ‘’Утицај фактора А на учесталост болести Б у популацији Ц’’</a:t>
            </a:r>
          </a:p>
          <a:p>
            <a:pPr lvl="1"/>
            <a:r>
              <a:rPr lang="sr-Cyrl-RS" smtClean="0"/>
              <a:t>Тема дескриптивне студије најчешће укључује 2 дела:</a:t>
            </a:r>
          </a:p>
          <a:p>
            <a:pPr lvl="2">
              <a:buFont typeface="+mj-lt"/>
              <a:buAutoNum type="arabicPeriod"/>
            </a:pPr>
            <a:r>
              <a:rPr lang="sr-Cyrl-RS" smtClean="0"/>
              <a:t>зависну тј. исходишну варијаблу</a:t>
            </a:r>
          </a:p>
          <a:p>
            <a:pPr lvl="2">
              <a:buFont typeface="+mj-lt"/>
              <a:buAutoNum type="arabicPeriod"/>
            </a:pPr>
            <a:r>
              <a:rPr lang="sr-Cyrl-RS" smtClean="0"/>
              <a:t>популацију</a:t>
            </a:r>
          </a:p>
          <a:p>
            <a:pPr lvl="3"/>
            <a:r>
              <a:rPr lang="sr-Cyrl-RS" smtClean="0"/>
              <a:t>нпр. ‘’Учесталост болести Б у популацији Ц’’</a:t>
            </a:r>
          </a:p>
          <a:p>
            <a:endParaRPr lang="sr-Cyrl-R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6" cy="1216025"/>
          </a:xfrm>
        </p:spPr>
        <p:txBody>
          <a:bodyPr/>
          <a:lstStyle/>
          <a:p>
            <a:r>
              <a:rPr lang="ru-RU" smtClean="0"/>
              <a:t>Састављање комплетног плана сопственог истраживања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mtClean="0"/>
              <a:t>Методе истраживања такође зависе од циља истраживања и доступних услова и ресурса, а деле се на:</a:t>
            </a:r>
          </a:p>
          <a:p>
            <a:pPr lvl="1"/>
            <a:r>
              <a:rPr lang="sr-Cyrl-RS" smtClean="0"/>
              <a:t>експерименталне</a:t>
            </a:r>
          </a:p>
          <a:p>
            <a:pPr lvl="2"/>
            <a:r>
              <a:rPr lang="sr-Cyrl-RS" smtClean="0"/>
              <a:t>подразумевају примену неке интервенције, чије се последице затим прате и упоређују са последицама неке друге интервенције или одсуства интервенције</a:t>
            </a:r>
          </a:p>
          <a:p>
            <a:pPr lvl="1"/>
            <a:r>
              <a:rPr lang="sr-Cyrl-RS" smtClean="0"/>
              <a:t>опсервационе</a:t>
            </a:r>
          </a:p>
          <a:p>
            <a:pPr lvl="2"/>
            <a:r>
              <a:rPr lang="sr-Cyrl-RS" smtClean="0"/>
              <a:t>нема интервенције, истраживачи само прате оно што се догађа без њиховог утицаја</a:t>
            </a:r>
          </a:p>
          <a:p>
            <a:pPr lvl="1"/>
            <a:r>
              <a:rPr lang="sr-Cyrl-RS" smtClean="0"/>
              <a:t>теоријске</a:t>
            </a:r>
          </a:p>
          <a:p>
            <a:pPr lvl="2"/>
            <a:r>
              <a:rPr lang="sr-Cyrl-RS" smtClean="0"/>
              <a:t>уз примену теорија и/или модела објашњава се одређена појава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6" cy="1216025"/>
          </a:xfrm>
        </p:spPr>
        <p:txBody>
          <a:bodyPr/>
          <a:lstStyle/>
          <a:p>
            <a:r>
              <a:rPr lang="ru-RU" smtClean="0"/>
              <a:t>Састављање комплетног плана сопственог истраживања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mtClean="0"/>
              <a:t>Популација која ће се истраживати дефинише се кроз одређене критеријуме:</a:t>
            </a:r>
          </a:p>
          <a:p>
            <a:pPr lvl="1"/>
            <a:r>
              <a:rPr lang="sr-Cyrl-RS" smtClean="0"/>
              <a:t>Критеријуми за укључивање </a:t>
            </a:r>
          </a:p>
          <a:p>
            <a:pPr lvl="2"/>
            <a:r>
              <a:rPr lang="sr-Cyrl-RS" smtClean="0"/>
              <a:t>одређују које особине субјект мора да има да би могао да буде укључен у студију</a:t>
            </a:r>
          </a:p>
          <a:p>
            <a:pPr lvl="3"/>
            <a:r>
              <a:rPr lang="sr-Cyrl-RS" smtClean="0"/>
              <a:t>испитаник мора да задовољи све критеријуме да би био укључен</a:t>
            </a:r>
          </a:p>
          <a:p>
            <a:pPr lvl="1"/>
            <a:r>
              <a:rPr lang="sr-Cyrl-RS" smtClean="0"/>
              <a:t>Критеријуми за искључивање</a:t>
            </a:r>
          </a:p>
          <a:p>
            <a:pPr lvl="2"/>
            <a:r>
              <a:rPr lang="sr-Cyrl-RS" smtClean="0"/>
              <a:t>одређују под којим условима ће испитаник који је већ укључен у студију бити из ње искључен</a:t>
            </a:r>
          </a:p>
          <a:p>
            <a:pPr lvl="3"/>
            <a:r>
              <a:rPr lang="sr-Cyrl-RS" smtClean="0"/>
              <a:t>за искључење из студије довољно је да испитаник задовољи само један критеријум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Литература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smtClean="0"/>
              <a:t>Јанковић МС. Дизајн истраживања. Крагујевац: Медицинско друштво за рационалну терапију Републике Србије МЕДРАТ; 2016.</a:t>
            </a:r>
            <a:r>
              <a:rPr lang="en-US" smtClean="0"/>
              <a:t> 147</a:t>
            </a:r>
            <a:r>
              <a:rPr lang="sr-Cyrl-RS" smtClean="0"/>
              <a:t> стр.</a:t>
            </a:r>
          </a:p>
          <a:p>
            <a:r>
              <a:rPr lang="en-US" smtClean="0"/>
              <a:t>Campbell MJ, Machin D, Walters SJ. Medical Statistics. 4</a:t>
            </a:r>
            <a:r>
              <a:rPr lang="en-US" baseline="30000" smtClean="0"/>
              <a:t>th</a:t>
            </a:r>
            <a:r>
              <a:rPr lang="en-US" smtClean="0"/>
              <a:t> ed. </a:t>
            </a:r>
            <a:r>
              <a:rPr lang="en-US" smtClean="0"/>
              <a:t>London: </a:t>
            </a:r>
            <a:r>
              <a:rPr lang="en-US" smtClean="0"/>
              <a:t>Jonh Wiley &amp; Sons Ltd; 2007. 331p.</a:t>
            </a:r>
          </a:p>
          <a:p>
            <a:r>
              <a:rPr lang="en-US" smtClean="0"/>
              <a:t>Marczyk G, DeMatteo D, Festinger D. Essentials of Research Design and Methodology. </a:t>
            </a:r>
            <a:r>
              <a:rPr lang="en-US" smtClean="0"/>
              <a:t>London: </a:t>
            </a:r>
            <a:r>
              <a:rPr lang="en-US" smtClean="0"/>
              <a:t>Jonh Wiley &amp; Sons Ltd; 2005. 305p.</a:t>
            </a:r>
          </a:p>
          <a:p>
            <a:r>
              <a:rPr lang="en-US" smtClean="0"/>
              <a:t>ISAKOS Scientific Committee, Audigé L, Ayeni OR, Bhandari M, Boyle BW, Briggs KK, et al. A practical guide to research: design, execution, and publication. Arthroscopy. 2011;27(4 Suppl):S1-112. Available at: </a:t>
            </a:r>
            <a:r>
              <a:rPr lang="en-US" smtClean="0">
                <a:hlinkClick r:id="rId2"/>
              </a:rPr>
              <a:t>https://www.arthroscopyjournal.org/article/S0749-8063(11)00123-X/fulltext</a:t>
            </a:r>
            <a:endParaRPr lang="en-US" smtClean="0"/>
          </a:p>
          <a:p>
            <a:r>
              <a:rPr lang="en-US" smtClean="0"/>
              <a:t>Fay DS, Gerow K. A biologist's guide to statistical thinking and analysis. WormBook. 2013;9:1-54. Available at: </a:t>
            </a:r>
            <a:r>
              <a:rPr lang="en-US" smtClean="0">
                <a:hlinkClick r:id="rId3"/>
              </a:rPr>
              <a:t>https://www.ncbi.nlm.nih.gov/pubmed/?term=10.1895%2Fwormbook.1.159.1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ИЗБОР СТАТИСТИЧКИХ ТЕСТОВА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Статистички тест (као и ниво значајности) који ће се применити бира се пре него што се прикупе подаци</a:t>
            </a:r>
            <a:endParaRPr lang="en-US" smtClean="0"/>
          </a:p>
          <a:p>
            <a:pPr lvl="1"/>
            <a:r>
              <a:rPr lang="sr-Cyrl-RS" smtClean="0"/>
              <a:t>у супротном би резултати студије могли да утичу на избор теста </a:t>
            </a:r>
            <a:r>
              <a:rPr lang="sr-Cyrl-RS" smtClean="0">
                <a:solidFill>
                  <a:srgbClr val="7030A0"/>
                </a:solidFill>
              </a:rPr>
              <a:t>*</a:t>
            </a:r>
            <a:r>
              <a:rPr lang="en-US" smtClean="0"/>
              <a:t> </a:t>
            </a:r>
          </a:p>
          <a:p>
            <a:r>
              <a:rPr lang="sr-Cyrl-RS" smtClean="0"/>
              <a:t>Избор статистичког теста заснива се на </a:t>
            </a:r>
            <a:endParaRPr lang="en-US" smtClean="0"/>
          </a:p>
          <a:p>
            <a:pPr lvl="1"/>
            <a:r>
              <a:rPr lang="sr-Cyrl-RS" smtClean="0"/>
              <a:t>карактеристикама података, тј. варијабли</a:t>
            </a:r>
            <a:endParaRPr lang="sr-Latn-RS" smtClean="0"/>
          </a:p>
          <a:p>
            <a:pPr lvl="2"/>
            <a:r>
              <a:rPr lang="sr-Cyrl-RS" smtClean="0"/>
              <a:t>зависних и независних</a:t>
            </a:r>
          </a:p>
          <a:p>
            <a:pPr lvl="1"/>
            <a:r>
              <a:rPr lang="sr-Cyrl-RS" smtClean="0"/>
              <a:t>дизајну студије</a:t>
            </a:r>
          </a:p>
          <a:p>
            <a:pPr lvl="1">
              <a:buNone/>
            </a:pPr>
            <a:endParaRPr lang="sr-Cyrl-RS" smtClean="0"/>
          </a:p>
          <a:p>
            <a:pPr lvl="1"/>
            <a:endParaRPr lang="sr-Cyrl-RS" smtClean="0"/>
          </a:p>
          <a:p>
            <a:pPr lvl="1" algn="r">
              <a:buNone/>
            </a:pPr>
            <a:r>
              <a:rPr lang="sr-Cyrl-RS" i="1" smtClean="0">
                <a:solidFill>
                  <a:srgbClr val="7030A0"/>
                </a:solidFill>
              </a:rPr>
              <a:t>* </a:t>
            </a:r>
            <a:r>
              <a:rPr lang="en-US" i="1" smtClean="0">
                <a:solidFill>
                  <a:srgbClr val="7030A0"/>
                </a:solidFill>
              </a:rPr>
              <a:t>“If you torture the data long enough, it will confess.”</a:t>
            </a:r>
            <a:r>
              <a:rPr lang="sr-Cyrl-RS" i="1" smtClean="0">
                <a:solidFill>
                  <a:srgbClr val="7030A0"/>
                </a:solidFill>
              </a:rPr>
              <a:t> </a:t>
            </a:r>
          </a:p>
          <a:p>
            <a:pPr lvl="1" algn="r">
              <a:buNone/>
            </a:pPr>
            <a:r>
              <a:rPr lang="en-US" i="1" smtClean="0">
                <a:solidFill>
                  <a:srgbClr val="7030A0"/>
                </a:solidFill>
              </a:rPr>
              <a:t>Ronald H. Coase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Избор статистичких тестова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smtClean="0"/>
              <a:t>Карактеристике варијабли од значаја за избор теста односе се на поделу на 1) нумеричке и 2) категоријске:</a:t>
            </a:r>
            <a:endParaRPr lang="en-US" smtClean="0"/>
          </a:p>
          <a:p>
            <a:pPr marL="928687" lvl="1" indent="-457200">
              <a:buFont typeface="+mj-lt"/>
              <a:buAutoNum type="arabicParenR"/>
            </a:pPr>
            <a:r>
              <a:rPr lang="sr-Cyrl-RS" u="sng" smtClean="0"/>
              <a:t>Нумеричке тј. квантитативне варијабле</a:t>
            </a:r>
            <a:r>
              <a:rPr lang="sr-Cyrl-RS" smtClean="0"/>
              <a:t> имају бројчане вредности и могу бити а) континуиране и б) дискретне:</a:t>
            </a:r>
          </a:p>
          <a:p>
            <a:pPr lvl="2">
              <a:buFont typeface="+mj-lt"/>
              <a:buAutoNum type="alphaLcParenR"/>
            </a:pPr>
            <a:r>
              <a:rPr lang="sr-Cyrl-RS" u="sng" smtClean="0"/>
              <a:t>континуиране</a:t>
            </a:r>
            <a:r>
              <a:rPr lang="sr-Cyrl-RS" smtClean="0"/>
              <a:t>: мере се и могу имати било коју вредност </a:t>
            </a:r>
            <a:r>
              <a:rPr lang="en-US" smtClean="0"/>
              <a:t>(</a:t>
            </a:r>
            <a:r>
              <a:rPr lang="sr-Cyrl-RS" smtClean="0"/>
              <a:t>укључујући децималне бројеве) на одређеној скали (нпр. тежина у </a:t>
            </a:r>
            <a:r>
              <a:rPr lang="en-US" smtClean="0"/>
              <a:t>kg</a:t>
            </a:r>
            <a:r>
              <a:rPr lang="sr-Cyrl-RS" smtClean="0"/>
              <a:t>, узраст/старост у годинама)</a:t>
            </a:r>
            <a:endParaRPr lang="en-US" smtClean="0"/>
          </a:p>
          <a:p>
            <a:pPr lvl="3"/>
            <a:r>
              <a:rPr lang="sr-Cyrl-RS" smtClean="0"/>
              <a:t>могу, али не морају бити нормално дистрибуиране</a:t>
            </a:r>
            <a:endParaRPr lang="en-US" smtClean="0"/>
          </a:p>
          <a:p>
            <a:pPr lvl="4"/>
            <a:r>
              <a:rPr lang="sr-Cyrl-RS" smtClean="0"/>
              <a:t>нормална дистрибуција вредности је звонастог облика, симетрична и унимодална, све три мере централне тенденције се поклапају, дефинише се средњом вредношћу и стандардном девијацијом</a:t>
            </a:r>
            <a:endParaRPr lang="en-US" smtClean="0"/>
          </a:p>
          <a:p>
            <a:pPr lvl="4"/>
            <a:r>
              <a:rPr lang="sr-Cyrl-RS" smtClean="0"/>
              <a:t>утврђује се статистичким тестовима као што су </a:t>
            </a:r>
            <a:r>
              <a:rPr lang="en-US" i="1" smtClean="0"/>
              <a:t>Kolmogorov-Smirnov  </a:t>
            </a:r>
            <a:r>
              <a:rPr lang="sr-Cyrl-RS" smtClean="0"/>
              <a:t>и </a:t>
            </a:r>
            <a:r>
              <a:rPr lang="en-US" i="1" smtClean="0"/>
              <a:t>Shapiro-Wilk</a:t>
            </a:r>
          </a:p>
          <a:p>
            <a:pPr lvl="2">
              <a:buFont typeface="+mj-lt"/>
              <a:buAutoNum type="alphaLcParenR"/>
            </a:pPr>
            <a:r>
              <a:rPr lang="sr-Cyrl-RS" u="sng" smtClean="0"/>
              <a:t>дискретне</a:t>
            </a:r>
            <a:r>
              <a:rPr lang="en-US" u="sng" smtClean="0"/>
              <a:t> </a:t>
            </a:r>
            <a:r>
              <a:rPr lang="sr-Cyrl-RS" u="sng" smtClean="0"/>
              <a:t>тј. дисконтинуиране</a:t>
            </a:r>
            <a:r>
              <a:rPr lang="sr-Cyrl-RS" smtClean="0"/>
              <a:t>: броје се и могу имати вредност само целих бројева (нпр. број напада у протеклом месецу код епилептичара, број трудноћа које је жена изнела)</a:t>
            </a:r>
          </a:p>
          <a:p>
            <a:pPr lvl="4"/>
            <a:endParaRPr lang="sr-Cyrl-R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Избор статистичких тестова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28687" lvl="1" indent="-457200">
              <a:buFont typeface="+mj-lt"/>
              <a:buAutoNum type="arabicParenR" startAt="2"/>
            </a:pPr>
            <a:r>
              <a:rPr lang="sr-Cyrl-RS" u="sng" smtClean="0"/>
              <a:t>Категоријске варијабле</a:t>
            </a:r>
            <a:r>
              <a:rPr lang="sr-Cyrl-RS" smtClean="0"/>
              <a:t> - немају бројчане вредности (не мере се и не броје), већ су разврстане у категорије и могу бити а) номиналне и б) ординалне:</a:t>
            </a:r>
          </a:p>
          <a:p>
            <a:pPr lvl="2">
              <a:buFont typeface="+mj-lt"/>
              <a:buAutoNum type="alphaLcParenR"/>
            </a:pPr>
            <a:r>
              <a:rPr lang="sr-Cyrl-RS" u="sng" smtClean="0"/>
              <a:t>номиналне</a:t>
            </a:r>
            <a:r>
              <a:rPr lang="sr-Cyrl-RS" smtClean="0"/>
              <a:t>: подразумевају присуство 2 или више категорија које се могу именовати</a:t>
            </a:r>
          </a:p>
          <a:p>
            <a:pPr lvl="3"/>
            <a:r>
              <a:rPr lang="sr-Cyrl-RS" smtClean="0"/>
              <a:t>ако су присутне само 2 категорије, варијабла је дихотома (енгл</a:t>
            </a:r>
            <a:r>
              <a:rPr lang="en-US" smtClean="0"/>
              <a:t>. binary)</a:t>
            </a:r>
            <a:r>
              <a:rPr lang="sr-Cyrl-RS" smtClean="0"/>
              <a:t>, нпр. пол (мушки/женски), смртни исход (жив/мртав)</a:t>
            </a:r>
          </a:p>
          <a:p>
            <a:pPr lvl="3"/>
            <a:r>
              <a:rPr lang="sr-Cyrl-RS" smtClean="0"/>
              <a:t>ако је присутно више од 2 варијабле, међу њима нема никаквог поретка, нпр. крвна група (0, А, Б, АБ), етничка припадност (српска, немачка, француска, мађарска)</a:t>
            </a:r>
          </a:p>
          <a:p>
            <a:pPr lvl="2">
              <a:buFont typeface="+mj-lt"/>
              <a:buAutoNum type="alphaLcParenR" startAt="2"/>
            </a:pPr>
            <a:r>
              <a:rPr lang="sr-Cyrl-RS" u="sng" smtClean="0"/>
              <a:t>ординалне</a:t>
            </a:r>
            <a:r>
              <a:rPr lang="sr-Cyrl-RS" smtClean="0"/>
              <a:t>: подразумевају присуство више од 2 категорије међу којима се може успоставити одређени поредак (нпр. исход лечења може бити побољшање, непромењено стање или погоршање болести; школска спрема може бити завршена основна школа, средња школа, факултет)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Избор статистичких тестова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Карактеристике дизајна студије од значаја за избор теста:</a:t>
            </a:r>
            <a:endParaRPr lang="en-US" smtClean="0"/>
          </a:p>
          <a:p>
            <a:pPr lvl="1"/>
            <a:r>
              <a:rPr lang="sr-Cyrl-RS" smtClean="0"/>
              <a:t>да ли се упоређују: </a:t>
            </a:r>
          </a:p>
          <a:p>
            <a:pPr lvl="2"/>
            <a:r>
              <a:rPr lang="sr-Cyrl-RS" smtClean="0"/>
              <a:t>две (или више)</a:t>
            </a:r>
            <a:r>
              <a:rPr lang="en-US" smtClean="0"/>
              <a:t> </a:t>
            </a:r>
            <a:r>
              <a:rPr lang="sr-Cyrl-RS" smtClean="0"/>
              <a:t>група (тзв. независни тј. неупарени узорци односно мерења, енгл. </a:t>
            </a:r>
            <a:r>
              <a:rPr lang="en-US" i="1" smtClean="0"/>
              <a:t>unpaired</a:t>
            </a:r>
            <a:r>
              <a:rPr lang="sr-Cyrl-RS" i="1" smtClean="0"/>
              <a:t> </a:t>
            </a:r>
            <a:r>
              <a:rPr lang="en-US" i="1" smtClean="0"/>
              <a:t>i.e. independent samples/data</a:t>
            </a:r>
            <a:r>
              <a:rPr lang="sr-Cyrl-RS" smtClean="0"/>
              <a:t>) или </a:t>
            </a:r>
          </a:p>
          <a:p>
            <a:pPr lvl="2"/>
            <a:r>
              <a:rPr lang="sr-Cyrl-RS" smtClean="0"/>
              <a:t>резултати поновљеног мерења код исте групе испитаника или упарене групе (тзв. упарени узорци односно мерења, енгл. </a:t>
            </a:r>
            <a:r>
              <a:rPr lang="en-US" i="1" smtClean="0"/>
              <a:t>paired  samples/data</a:t>
            </a:r>
            <a:r>
              <a:rPr lang="sr-Cyrl-RS" smtClean="0"/>
              <a:t>)</a:t>
            </a:r>
            <a:endParaRPr lang="en-US" smtClean="0"/>
          </a:p>
          <a:p>
            <a:pPr lvl="1"/>
            <a:r>
              <a:rPr lang="sr-Cyrl-RS" smtClean="0"/>
              <a:t>да ли се очекује да резултати могу ићи у: </a:t>
            </a:r>
          </a:p>
          <a:p>
            <a:pPr lvl="2"/>
            <a:r>
              <a:rPr lang="sr-Cyrl-RS" smtClean="0"/>
              <a:t>оба правца (нпр. лек А може бити ефикаснији од лека Б али и лек Б може бити ефикаснији од лека А</a:t>
            </a:r>
            <a:r>
              <a:rPr lang="en-US" smtClean="0"/>
              <a:t>, engl. </a:t>
            </a:r>
            <a:r>
              <a:rPr lang="en-US" i="1" smtClean="0"/>
              <a:t>two-tailed</a:t>
            </a:r>
            <a:r>
              <a:rPr lang="sr-Cyrl-RS" smtClean="0"/>
              <a:t>) или </a:t>
            </a:r>
          </a:p>
          <a:p>
            <a:pPr lvl="2"/>
            <a:r>
              <a:rPr lang="sr-Cyrl-RS" smtClean="0"/>
              <a:t>само једном правцу</a:t>
            </a:r>
            <a:r>
              <a:rPr lang="en-US" smtClean="0"/>
              <a:t> (engl. </a:t>
            </a:r>
            <a:r>
              <a:rPr lang="en-US" i="1" smtClean="0"/>
              <a:t>one-tailed</a:t>
            </a:r>
            <a:r>
              <a:rPr lang="en-US" smtClean="0"/>
              <a:t>)</a:t>
            </a:r>
            <a:r>
              <a:rPr lang="sr-Cyrl-RS" smtClean="0"/>
              <a:t> – врло ретко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457200"/>
          </a:xfrm>
        </p:spPr>
        <p:txBody>
          <a:bodyPr/>
          <a:lstStyle/>
          <a:p>
            <a:pPr algn="ctr"/>
            <a:r>
              <a:rPr lang="sr-Cyrl-RS" sz="2000" smtClean="0"/>
              <a:t>Предлог статистичког теста код независних узорака (</a:t>
            </a:r>
            <a:r>
              <a:rPr lang="en-US" sz="2000" i="1" smtClean="0"/>
              <a:t>unpaired</a:t>
            </a:r>
            <a:r>
              <a:rPr lang="sr-Cyrl-RS" sz="2000" i="1" smtClean="0"/>
              <a:t> </a:t>
            </a:r>
            <a:r>
              <a:rPr lang="en-US" sz="2000" i="1" smtClean="0"/>
              <a:t>samples</a:t>
            </a:r>
            <a:r>
              <a:rPr lang="sr-Cyrl-RS" sz="2000" smtClean="0"/>
              <a:t>)</a:t>
            </a:r>
            <a:endParaRPr lang="en-US" sz="200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52402" y="457200"/>
          <a:ext cx="8839204" cy="6264033"/>
        </p:xfrm>
        <a:graphic>
          <a:graphicData uri="http://schemas.openxmlformats.org/drawingml/2006/table">
            <a:tbl>
              <a:tblPr/>
              <a:tblGrid>
                <a:gridCol w="228598"/>
                <a:gridCol w="228600"/>
                <a:gridCol w="304800"/>
                <a:gridCol w="381000"/>
                <a:gridCol w="1282701"/>
                <a:gridCol w="1282701"/>
                <a:gridCol w="1282701"/>
                <a:gridCol w="1282701"/>
                <a:gridCol w="1282701"/>
                <a:gridCol w="1282701"/>
              </a:tblGrid>
              <a:tr h="331647">
                <a:tc rowSpan="5">
                  <a:txBody>
                    <a:bodyPr/>
                    <a:lstStyle/>
                    <a:p>
                      <a:pPr algn="ctr"/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 gridSpan="3"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/>
                      </a:r>
                      <a:br>
                        <a:rPr lang="en-US" sz="1000" baseline="0">
                          <a:latin typeface="+mn-lt"/>
                        </a:rPr>
                      </a:b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sr-Cyrl-RS" sz="1200" b="1" smtClean="0">
                          <a:solidFill>
                            <a:srgbClr val="660066"/>
                          </a:solidFill>
                          <a:latin typeface="+mn-lt"/>
                        </a:rPr>
                        <a:t>Зависна варијабла</a:t>
                      </a:r>
                      <a:endParaRPr lang="en-US" sz="12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Категоријска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Нумеричка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5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Номинална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648" marR="4648" marT="4648" marB="4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Ординална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Дискретна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</a:rPr>
                        <a:t>Континуирана</a:t>
                      </a:r>
                      <a:endParaRPr lang="en-US" sz="1000">
                        <a:solidFill>
                          <a:srgbClr val="660066"/>
                        </a:solidFill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Дихотома</a:t>
                      </a:r>
                      <a:endParaRPr lang="en-US" sz="10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&gt; 2 категорије</a:t>
                      </a:r>
                      <a:endParaRPr lang="en-US" sz="10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smtClean="0">
                        <a:latin typeface="+mn-lt"/>
                      </a:endParaRPr>
                    </a:p>
                  </a:txBody>
                  <a:tcPr marL="4648" marR="4648" marT="4648" marB="46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baseline="0">
                        <a:latin typeface="+mn-lt"/>
                      </a:endParaRPr>
                    </a:p>
                  </a:txBody>
                  <a:tcPr marL="4648" marR="4648" marT="4648" marB="46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Без нормалне расподеле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Нормална расподела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6216"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200" b="1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Независна варијабла</a:t>
                      </a:r>
                      <a:endParaRPr lang="en-US" sz="12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  <a:p>
                      <a:pPr algn="ctr"/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="1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Категоријска</a:t>
                      </a:r>
                      <a:endParaRPr lang="en-US" sz="1000" b="1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Номинална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Дихотома</a:t>
                      </a:r>
                    </a:p>
                  </a:txBody>
                  <a:tcPr marL="4648" marR="4648" marT="4648" marB="4648" vert="vert27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el-GR" sz="1000" baseline="0" smtClean="0">
                          <a:latin typeface="+mn-lt"/>
                        </a:rPr>
                        <a:t>χ</a:t>
                      </a:r>
                      <a:r>
                        <a:rPr lang="sr-Cyrl-RS" sz="1000" baseline="0" smtClean="0">
                          <a:latin typeface="+mn-lt"/>
                        </a:rPr>
                        <a:t>2</a:t>
                      </a:r>
                      <a:r>
                        <a:rPr lang="en-US" sz="1000" baseline="0">
                          <a:latin typeface="+mn-lt"/>
                        </a:rPr>
                        <a:t> </a:t>
                      </a:r>
                      <a:r>
                        <a:rPr lang="sr-Cyrl-RS" sz="1000" baseline="0" smtClean="0">
                          <a:latin typeface="+mn-lt"/>
                        </a:rPr>
                        <a:t>или</a:t>
                      </a:r>
                      <a:r>
                        <a:rPr lang="en-US" sz="1000" baseline="0" smtClean="0">
                          <a:latin typeface="+mn-lt"/>
                        </a:rPr>
                        <a:t> Fisher </a:t>
                      </a:r>
                      <a:r>
                        <a:rPr lang="sr-Cyrl-RS" sz="1000" baseline="0" smtClean="0">
                          <a:latin typeface="+mn-lt"/>
                        </a:rPr>
                        <a:t>тест или</a:t>
                      </a:r>
                      <a:r>
                        <a:rPr lang="en-US" sz="1000" baseline="0" smtClean="0">
                          <a:latin typeface="+mn-lt"/>
                        </a:rPr>
                        <a:t> RR</a:t>
                      </a:r>
                      <a:r>
                        <a:rPr lang="sr-Cyrl-RS" sz="1000" baseline="0" smtClean="0">
                          <a:latin typeface="+mn-lt"/>
                        </a:rPr>
                        <a:t> или </a:t>
                      </a:r>
                      <a:r>
                        <a:rPr lang="en-US" sz="1000" baseline="0" smtClean="0">
                          <a:latin typeface="+mn-lt"/>
                        </a:rPr>
                        <a:t>OR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el-GR" sz="1000" baseline="0" smtClean="0">
                          <a:latin typeface="+mn-lt"/>
                        </a:rPr>
                        <a:t>χ</a:t>
                      </a:r>
                      <a:r>
                        <a:rPr lang="sr-Cyrl-RS" sz="1000" baseline="0" smtClean="0">
                          <a:latin typeface="+mn-lt"/>
                        </a:rPr>
                        <a:t>2</a:t>
                      </a:r>
                      <a:r>
                        <a:rPr lang="en-US" sz="1000" baseline="0">
                          <a:latin typeface="+mn-lt"/>
                        </a:rPr>
                        <a:t> 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smtClean="0">
                          <a:latin typeface="+mn-lt"/>
                        </a:rPr>
                        <a:t>Cochran – Armitage </a:t>
                      </a:r>
                      <a:r>
                        <a:rPr lang="sr-Cyrl-RS" sz="1000" baseline="0" smtClean="0">
                          <a:latin typeface="+mn-lt"/>
                        </a:rPr>
                        <a:t>или </a:t>
                      </a:r>
                      <a:r>
                        <a:rPr lang="en-US" sz="1000" baseline="0" smtClean="0">
                          <a:latin typeface="+mn-lt"/>
                        </a:rPr>
                        <a:t>Mann-Whitney</a:t>
                      </a:r>
                      <a:r>
                        <a:rPr lang="sr-Cyrl-RS" sz="1000" baseline="0" smtClean="0">
                          <a:latin typeface="+mn-lt"/>
                        </a:rPr>
                        <a:t> 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Mann-Whitney</a:t>
                      </a:r>
                      <a:r>
                        <a:rPr lang="sr-Cyrl-RS" sz="1000" baseline="0" smtClean="0">
                          <a:latin typeface="+mn-lt"/>
                        </a:rPr>
                        <a:t> 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Mann-Whitney </a:t>
                      </a:r>
                      <a:r>
                        <a:rPr lang="sr-Cyrl-RS" sz="1000" baseline="0" smtClean="0">
                          <a:latin typeface="+mn-lt"/>
                        </a:rPr>
                        <a:t>или</a:t>
                      </a:r>
                      <a:r>
                        <a:rPr lang="en-US" sz="1000" baseline="0" smtClean="0">
                          <a:latin typeface="+mn-lt"/>
                        </a:rPr>
                        <a:t> </a:t>
                      </a:r>
                      <a:r>
                        <a:rPr lang="en-US" sz="1000" baseline="0">
                          <a:latin typeface="+mn-lt"/>
                        </a:rPr>
                        <a:t>log-rank 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Student </a:t>
                      </a:r>
                      <a:r>
                        <a:rPr lang="en-US" sz="1000" baseline="0">
                          <a:latin typeface="+mn-lt"/>
                        </a:rPr>
                        <a:t>t 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24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&gt; 2 категорије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el-GR" sz="1000" baseline="0" smtClean="0">
                          <a:latin typeface="+mn-lt"/>
                        </a:rPr>
                        <a:t>Χ</a:t>
                      </a:r>
                      <a:r>
                        <a:rPr lang="sr-Cyrl-RS" sz="1000" baseline="0" smtClean="0">
                          <a:latin typeface="+mn-lt"/>
                        </a:rPr>
                        <a:t>2 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el-GR" sz="1000" baseline="0" smtClean="0">
                          <a:latin typeface="+mn-lt"/>
                        </a:rPr>
                        <a:t>χ</a:t>
                      </a:r>
                      <a:r>
                        <a:rPr lang="sr-Cyrl-RS" sz="1000" baseline="0" smtClean="0">
                          <a:latin typeface="+mn-lt"/>
                        </a:rPr>
                        <a:t>2</a:t>
                      </a:r>
                      <a:r>
                        <a:rPr lang="en-US" sz="1000" baseline="0">
                          <a:latin typeface="+mn-lt"/>
                        </a:rPr>
                        <a:t> 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Kruskal-Wallis 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Kruskal-Wallis 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Kruskal-Wallis </a:t>
                      </a:r>
                      <a:r>
                        <a:rPr lang="sr-Cyrl-RS" sz="1000" baseline="0" smtClean="0">
                          <a:latin typeface="+mn-lt"/>
                        </a:rPr>
                        <a:t>тест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latin typeface="+mn-lt"/>
                        </a:rPr>
                        <a:t>Анализа варијансе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9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Ординална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>
                          <a:latin typeface="+mn-lt"/>
                        </a:rPr>
                        <a:t> </a:t>
                      </a:r>
                      <a:r>
                        <a:rPr lang="en-US" sz="1000" baseline="0" smtClean="0">
                          <a:latin typeface="+mn-lt"/>
                        </a:rPr>
                        <a:t>Cochran – Armitage </a:t>
                      </a:r>
                      <a:r>
                        <a:rPr lang="sr-Cyrl-RS" sz="1000" baseline="0" smtClean="0">
                          <a:latin typeface="+mn-lt"/>
                        </a:rPr>
                        <a:t>или </a:t>
                      </a:r>
                      <a:r>
                        <a:rPr lang="en-US" sz="1000" baseline="0" smtClean="0">
                          <a:latin typeface="+mn-lt"/>
                        </a:rPr>
                        <a:t>Mann-Whitney</a:t>
                      </a:r>
                      <a:r>
                        <a:rPr lang="sr-Cyrl-RS" sz="1000" baseline="0" smtClean="0">
                          <a:latin typeface="+mn-lt"/>
                        </a:rPr>
                        <a:t> тест</a:t>
                      </a:r>
                      <a:endParaRPr lang="en-US" sz="1000" baseline="0" smtClean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 или линеарна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9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Нумеричка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Дискретна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latin typeface="+mn-lt"/>
                        </a:rPr>
                        <a:t>Бинарна логистичка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 или линеарна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151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Континуирана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Без нормалне расподеле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latin typeface="+mn-lt"/>
                        </a:rPr>
                        <a:t>Бинарна логистичка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r>
                        <a:rPr lang="en-US" sz="1000" baseline="0">
                          <a:latin typeface="+mn-lt"/>
                        </a:rPr>
                        <a:t/>
                      </a:r>
                      <a:br>
                        <a:rPr lang="en-US" sz="1000" baseline="0">
                          <a:latin typeface="+mn-lt"/>
                        </a:rPr>
                      </a:b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r>
                        <a:rPr lang="en-US" sz="1000" baseline="0">
                          <a:latin typeface="+mn-lt"/>
                        </a:rPr>
                        <a:t/>
                      </a:r>
                      <a:br>
                        <a:rPr lang="en-US" sz="1000" baseline="0">
                          <a:latin typeface="+mn-lt"/>
                        </a:rPr>
                      </a:b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r>
                        <a:rPr lang="en-US" sz="1000" baseline="0">
                          <a:latin typeface="+mn-lt"/>
                        </a:rPr>
                        <a:t> </a:t>
                      </a: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sr-Cyrl-RS" sz="1000" baseline="0" smtClean="0">
                          <a:latin typeface="+mn-lt"/>
                        </a:rPr>
                        <a:t>или </a:t>
                      </a:r>
                      <a:r>
                        <a:rPr lang="en-US" sz="1000" baseline="0" smtClean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Pearson </a:t>
                      </a:r>
                      <a:r>
                        <a:rPr lang="sr-Cyrl-RS" sz="1000" baseline="0" smtClean="0">
                          <a:latin typeface="+mn-lt"/>
                        </a:rPr>
                        <a:t>или </a:t>
                      </a:r>
                      <a:r>
                        <a:rPr lang="en-US" sz="1000" baseline="0" smtClean="0">
                          <a:latin typeface="+mn-lt"/>
                        </a:rPr>
                        <a:t>Spearman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 или линеарна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560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Нормална расподела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latin typeface="+mn-lt"/>
                        </a:rPr>
                        <a:t>Бинарна логистичка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latin typeface="+mn-lt"/>
                        </a:rPr>
                        <a:t>регресија или трансформација варијабли у дихотоме или континуиране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latin typeface="+mn-lt"/>
                        </a:rPr>
                        <a:t>Линеарна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>Pearson </a:t>
                      </a:r>
                      <a:r>
                        <a:rPr lang="sr-Cyrl-RS" sz="1000" baseline="0" smtClean="0">
                          <a:latin typeface="+mn-lt"/>
                        </a:rPr>
                        <a:t>коефицијент корелације или линеарна регресија</a:t>
                      </a: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457200"/>
          </a:xfrm>
        </p:spPr>
        <p:txBody>
          <a:bodyPr/>
          <a:lstStyle/>
          <a:p>
            <a:pPr algn="ctr"/>
            <a:r>
              <a:rPr lang="sr-Cyrl-RS" sz="2000" smtClean="0"/>
              <a:t>Предлог статистичког теста код зависних узорака (</a:t>
            </a:r>
            <a:r>
              <a:rPr lang="en-US" sz="2000" i="1" smtClean="0"/>
              <a:t>paired</a:t>
            </a:r>
            <a:r>
              <a:rPr lang="sr-Cyrl-RS" sz="2000" i="1" smtClean="0"/>
              <a:t> </a:t>
            </a:r>
            <a:r>
              <a:rPr lang="en-US" sz="2000" i="1" smtClean="0"/>
              <a:t>samples</a:t>
            </a:r>
            <a:r>
              <a:rPr lang="sr-Cyrl-RS" sz="2000" smtClean="0"/>
              <a:t>)</a:t>
            </a:r>
            <a:endParaRPr lang="en-US" sz="200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52402" y="457200"/>
          <a:ext cx="8839204" cy="6248400"/>
        </p:xfrm>
        <a:graphic>
          <a:graphicData uri="http://schemas.openxmlformats.org/drawingml/2006/table">
            <a:tbl>
              <a:tblPr/>
              <a:tblGrid>
                <a:gridCol w="228598"/>
                <a:gridCol w="228600"/>
                <a:gridCol w="304800"/>
                <a:gridCol w="381000"/>
                <a:gridCol w="1282701"/>
                <a:gridCol w="1282701"/>
                <a:gridCol w="1282701"/>
                <a:gridCol w="1282701"/>
                <a:gridCol w="1282701"/>
                <a:gridCol w="1282701"/>
              </a:tblGrid>
              <a:tr h="338338">
                <a:tc rowSpan="5">
                  <a:txBody>
                    <a:bodyPr/>
                    <a:lstStyle/>
                    <a:p>
                      <a:pPr algn="ctr"/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 gridSpan="3">
                  <a:txBody>
                    <a:bodyPr/>
                    <a:lstStyle/>
                    <a:p>
                      <a:pPr algn="ctr"/>
                      <a:r>
                        <a:rPr lang="en-US" sz="1000" baseline="0">
                          <a:latin typeface="+mn-lt"/>
                        </a:rPr>
                        <a:t/>
                      </a:r>
                      <a:br>
                        <a:rPr lang="en-US" sz="1000" baseline="0">
                          <a:latin typeface="+mn-lt"/>
                        </a:rPr>
                      </a:br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sr-Cyrl-RS" sz="1200" b="1" smtClean="0">
                          <a:solidFill>
                            <a:srgbClr val="660066"/>
                          </a:solidFill>
                          <a:latin typeface="+mn-lt"/>
                        </a:rPr>
                        <a:t>Зависна варијабла</a:t>
                      </a:r>
                      <a:endParaRPr lang="en-US" sz="12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9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Категоријска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Нумеричка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0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Номинална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648" marR="4648" marT="4648" marB="4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Ординална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Дискретна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</a:rPr>
                        <a:t>Континуирана</a:t>
                      </a:r>
                      <a:endParaRPr lang="en-US" sz="1000">
                        <a:solidFill>
                          <a:srgbClr val="660066"/>
                        </a:solidFill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Дихотома</a:t>
                      </a:r>
                      <a:endParaRPr lang="en-US" sz="10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&gt; 2 категорије</a:t>
                      </a:r>
                      <a:endParaRPr lang="en-US" sz="10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35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aseline="0" smtClean="0">
                        <a:latin typeface="+mn-lt"/>
                      </a:endParaRPr>
                    </a:p>
                  </a:txBody>
                  <a:tcPr marL="4648" marR="4648" marT="4648" marB="46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400" baseline="0">
                        <a:latin typeface="+mn-lt"/>
                      </a:endParaRPr>
                    </a:p>
                  </a:txBody>
                  <a:tcPr marL="4648" marR="4648" marT="4648" marB="46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aseline="0"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Без нормалне расподеле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Нормална расподела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1473">
                <a:tc row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200" b="1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Независна варијабла</a:t>
                      </a:r>
                      <a:endParaRPr lang="en-US" sz="1200" baseline="0" smtClean="0">
                        <a:solidFill>
                          <a:srgbClr val="660066"/>
                        </a:solidFill>
                        <a:latin typeface="+mn-lt"/>
                      </a:endParaRPr>
                    </a:p>
                    <a:p>
                      <a:pPr algn="ctr"/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="1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Категоријска</a:t>
                      </a:r>
                      <a:endParaRPr lang="en-US" sz="1000" b="1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Номинална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Дихотома</a:t>
                      </a:r>
                    </a:p>
                  </a:txBody>
                  <a:tcPr marL="4648" marR="4648" marT="4648" marB="4648" vert="vert27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McNemar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McNemar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Student 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  <a:t>t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</a:t>
                      </a:r>
                    </a:p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sz="1000" i="1" smtClean="0"/>
                        <a:t>paired</a:t>
                      </a:r>
                      <a:r>
                        <a:rPr lang="sr-Cyrl-RS" sz="1000" i="1" smtClean="0"/>
                        <a:t> )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52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&gt; 2 категорије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McNemar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Cohran’s Q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  <a:t>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Анализа варијансе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за поновљена мерења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97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Ординална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>
                          <a:solidFill>
                            <a:srgbClr val="FF0000"/>
                          </a:solidFill>
                          <a:latin typeface="+mn-lt"/>
                        </a:rPr>
                        <a:t> 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97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sr-Cyrl-RS" sz="1000" b="1" smtClean="0">
                          <a:solidFill>
                            <a:srgbClr val="660066"/>
                          </a:solidFill>
                          <a:latin typeface="+mn-lt"/>
                        </a:rPr>
                        <a:t>Нумеричка</a:t>
                      </a:r>
                      <a:endParaRPr lang="en-US" sz="1000" b="1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Дискретна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логистичка 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397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r-Cyrl-RS" sz="1000" smtClean="0">
                          <a:solidFill>
                            <a:srgbClr val="660066"/>
                          </a:solidFill>
                          <a:latin typeface="+mn-lt"/>
                        </a:rPr>
                        <a:t>Континуирана</a:t>
                      </a:r>
                      <a:endParaRPr lang="en-US" sz="100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Без нормалне расподеле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логистичка 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 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  <a:t/>
                      </a:r>
                      <a:b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 </a:t>
                      </a:r>
                      <a: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  <a:t/>
                      </a:r>
                      <a:br>
                        <a:rPr lang="en-US" sz="1000" baseline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Friendman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52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rgbClr val="660066"/>
                          </a:solidFill>
                          <a:latin typeface="+mn-lt"/>
                        </a:rPr>
                        <a:t>Нормална расподела</a:t>
                      </a:r>
                      <a:endParaRPr lang="en-US" sz="1000" baseline="0">
                        <a:solidFill>
                          <a:srgbClr val="660066"/>
                        </a:solidFill>
                        <a:latin typeface="+mn-lt"/>
                      </a:endParaRPr>
                    </a:p>
                  </a:txBody>
                  <a:tcPr marL="4648" marR="4648" marT="4648" marB="4648" vert="vert270" anchor="ctr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логистичка 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Условна </a:t>
                      </a:r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Poisson 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регресија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Wilcoxon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еквивалентних парова</a:t>
                      </a:r>
                      <a:endParaRPr lang="en-US" sz="1000" baseline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Student t </a:t>
                      </a:r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тест </a:t>
                      </a:r>
                    </a:p>
                    <a:p>
                      <a:pPr algn="ctr"/>
                      <a:r>
                        <a:rPr lang="sr-Cyrl-RS" sz="1000" baseline="0" smtClean="0">
                          <a:solidFill>
                            <a:schemeClr val="tx1"/>
                          </a:solidFill>
                          <a:latin typeface="+mn-lt"/>
                        </a:rPr>
                        <a:t>(</a:t>
                      </a:r>
                      <a:r>
                        <a:rPr lang="en-US" sz="1000" i="1" smtClean="0"/>
                        <a:t>paired</a:t>
                      </a:r>
                      <a:r>
                        <a:rPr lang="sr-Cyrl-RS" sz="1000" i="1" smtClean="0"/>
                        <a:t> )</a:t>
                      </a:r>
                      <a:endParaRPr lang="en-US" sz="1000" baseline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648" marR="4648" marT="4648" marB="4648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5" cy="1216025"/>
          </a:xfrm>
        </p:spPr>
        <p:txBody>
          <a:bodyPr/>
          <a:lstStyle/>
          <a:p>
            <a:r>
              <a:rPr lang="ru-RU" smtClean="0"/>
              <a:t>ИЗРАЧУНАВАЊЕ ВЕЛИЧИНЕ УЗОРКА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mtClean="0"/>
              <a:t>За израчунавање величине узорка, тј. процену броја испитаника које треба укључити у студију, потребно је одредити:</a:t>
            </a:r>
          </a:p>
          <a:p>
            <a:pPr marL="928687" lvl="1" indent="-457200">
              <a:buFont typeface="+mj-lt"/>
              <a:buAutoNum type="arabicPeriod"/>
            </a:pPr>
            <a:r>
              <a:rPr lang="sr-Cyrl-RS" smtClean="0"/>
              <a:t>Варијаблу према којој ће се формирати студијске групе</a:t>
            </a:r>
          </a:p>
          <a:p>
            <a:pPr lvl="2"/>
            <a:r>
              <a:rPr lang="sr-Cyrl-RS" smtClean="0"/>
              <a:t>може бити независна (узрочна) или зависна (исходишна)</a:t>
            </a:r>
          </a:p>
          <a:p>
            <a:pPr marL="928687" lvl="1" indent="-457200">
              <a:buFont typeface="+mj-lt"/>
              <a:buAutoNum type="arabicPeriod"/>
            </a:pPr>
            <a:r>
              <a:rPr lang="sr-Cyrl-RS" smtClean="0"/>
              <a:t>Статистички тест који ће се користити</a:t>
            </a:r>
          </a:p>
          <a:p>
            <a:pPr marL="928687" lvl="1" indent="-457200">
              <a:buFont typeface="+mj-lt"/>
              <a:buAutoNum type="arabicPeriod"/>
            </a:pPr>
            <a:r>
              <a:rPr lang="sr-Cyrl-RS" smtClean="0"/>
              <a:t>Вероватноћу статистичке грешке првог типа (</a:t>
            </a:r>
            <a:r>
              <a:rPr lang="el-GR" smtClean="0"/>
              <a:t>α</a:t>
            </a:r>
            <a:r>
              <a:rPr lang="sr-Cyrl-RS" smtClean="0"/>
              <a:t>), тј. вероватноћу лажно позитивног резултата</a:t>
            </a:r>
          </a:p>
          <a:p>
            <a:pPr lvl="2"/>
            <a:r>
              <a:rPr lang="sr-Cyrl-RS" smtClean="0"/>
              <a:t>износи до максимално 0,05</a:t>
            </a:r>
            <a:r>
              <a:rPr lang="en-US" smtClean="0"/>
              <a:t> (5%)</a:t>
            </a:r>
            <a:endParaRPr lang="sr-Cyrl-RS" smtClean="0"/>
          </a:p>
          <a:p>
            <a:pPr marL="928687" lvl="1" indent="-457200">
              <a:buFont typeface="+mj-lt"/>
              <a:buAutoNum type="arabicPeriod"/>
            </a:pPr>
            <a:r>
              <a:rPr lang="sr-Cyrl-RS" smtClean="0"/>
              <a:t>Вероватноћу статистичке грешке другог типа (</a:t>
            </a:r>
            <a:r>
              <a:rPr lang="el-GR" smtClean="0"/>
              <a:t>β</a:t>
            </a:r>
            <a:r>
              <a:rPr lang="sr-Cyrl-RS" smtClean="0"/>
              <a:t>), тј. вероватноћу лажно негативног резултата</a:t>
            </a:r>
          </a:p>
          <a:p>
            <a:pPr lvl="2"/>
            <a:r>
              <a:rPr lang="sr-Cyrl-RS" smtClean="0"/>
              <a:t>износи до максимално 0,2 (20%)</a:t>
            </a:r>
          </a:p>
          <a:p>
            <a:pPr lvl="2"/>
            <a:r>
              <a:rPr lang="sr-Cyrl-RS" smtClean="0"/>
              <a:t>на основу ње израчунавамо снагу студије (енгл.</a:t>
            </a:r>
            <a:r>
              <a:rPr lang="en-US" smtClean="0"/>
              <a:t> Power, P</a:t>
            </a:r>
            <a:r>
              <a:rPr lang="sr-Cyrl-RS" smtClean="0"/>
              <a:t> - вероватноћу детекције испитиваног ефекта уколико он заиста постоји у популацији</a:t>
            </a:r>
            <a:r>
              <a:rPr lang="en-US" smtClean="0"/>
              <a:t>)</a:t>
            </a:r>
            <a:r>
              <a:rPr lang="sr-Cyrl-RS" smtClean="0"/>
              <a:t>: </a:t>
            </a:r>
            <a:r>
              <a:rPr lang="en-US" smtClean="0"/>
              <a:t>P=1-</a:t>
            </a:r>
            <a:r>
              <a:rPr lang="sr-Cyrl-RS" smtClean="0"/>
              <a:t> </a:t>
            </a:r>
            <a:r>
              <a:rPr lang="el-GR" smtClean="0"/>
              <a:t>β</a:t>
            </a:r>
            <a:r>
              <a:rPr lang="sr-Cyrl-RS" smtClean="0"/>
              <a:t> (износи до максимално 80%)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8416925" cy="1216025"/>
          </a:xfrm>
        </p:spPr>
        <p:txBody>
          <a:bodyPr/>
          <a:lstStyle/>
          <a:p>
            <a:r>
              <a:rPr lang="ru-RU" smtClean="0"/>
              <a:t>Израчунавање величине узорка за сопствено истраживање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28687" lvl="1" indent="-457200">
              <a:buFont typeface="+mj-lt"/>
              <a:buAutoNum type="arabicPeriod" startAt="5"/>
            </a:pPr>
            <a:r>
              <a:rPr lang="sr-Cyrl-RS" smtClean="0"/>
              <a:t>Ако је исходишна варијабла континуирана: </a:t>
            </a:r>
          </a:p>
          <a:p>
            <a:pPr lvl="2"/>
            <a:r>
              <a:rPr lang="sr-Cyrl-RS" smtClean="0"/>
              <a:t>претпостављену стандардну девијацију у популацији</a:t>
            </a:r>
            <a:r>
              <a:rPr lang="en-US" smtClean="0"/>
              <a:t>:</a:t>
            </a:r>
            <a:r>
              <a:rPr lang="sr-Cyrl-RS" smtClean="0"/>
              <a:t> </a:t>
            </a:r>
            <a:r>
              <a:rPr lang="el-GR" smtClean="0">
                <a:latin typeface="Calibri"/>
              </a:rPr>
              <a:t>σ</a:t>
            </a:r>
            <a:endParaRPr lang="sr-Cyrl-RS" smtClean="0"/>
          </a:p>
          <a:p>
            <a:pPr lvl="2"/>
            <a:r>
              <a:rPr lang="sr-Cyrl-RS" smtClean="0"/>
              <a:t>најмању прихватљиву величину ефекта</a:t>
            </a:r>
            <a:r>
              <a:rPr lang="en-US" smtClean="0"/>
              <a:t>:</a:t>
            </a:r>
            <a:r>
              <a:rPr lang="sr-Cyrl-RS" smtClean="0"/>
              <a:t> </a:t>
            </a:r>
            <a:r>
              <a:rPr lang="el-GR" smtClean="0">
                <a:latin typeface="Calibri"/>
              </a:rPr>
              <a:t>δ</a:t>
            </a:r>
            <a:r>
              <a:rPr lang="sr-Cyrl-RS" smtClean="0">
                <a:latin typeface="Calibri"/>
              </a:rPr>
              <a:t> </a:t>
            </a:r>
            <a:endParaRPr lang="en-US" smtClean="0">
              <a:latin typeface="Calibri"/>
            </a:endParaRPr>
          </a:p>
          <a:p>
            <a:pPr lvl="3"/>
            <a:r>
              <a:rPr lang="sr-Cyrl-RS" smtClean="0">
                <a:latin typeface="Calibri"/>
              </a:rPr>
              <a:t>израчунава се као разлика између средњих вредности варијабле код експерименталне и контролне групе</a:t>
            </a:r>
            <a:r>
              <a:rPr lang="en-US" smtClean="0">
                <a:latin typeface="Calibri"/>
              </a:rPr>
              <a:t>: </a:t>
            </a:r>
            <a:r>
              <a:rPr lang="el-GR" smtClean="0">
                <a:latin typeface="Calibri"/>
              </a:rPr>
              <a:t>μ</a:t>
            </a:r>
            <a:r>
              <a:rPr lang="en-US" baseline="-25000" smtClean="0">
                <a:latin typeface="Calibri"/>
              </a:rPr>
              <a:t>1 </a:t>
            </a:r>
            <a:r>
              <a:rPr lang="en-US" smtClean="0">
                <a:latin typeface="Calibri"/>
              </a:rPr>
              <a:t>- </a:t>
            </a:r>
            <a:r>
              <a:rPr lang="el-GR" smtClean="0">
                <a:latin typeface="Calibri"/>
              </a:rPr>
              <a:t>μ</a:t>
            </a:r>
            <a:r>
              <a:rPr lang="en-US" baseline="-25000" smtClean="0">
                <a:latin typeface="Calibri"/>
              </a:rPr>
              <a:t>2</a:t>
            </a:r>
            <a:endParaRPr lang="sr-Cyrl-RS" baseline="-25000" smtClean="0"/>
          </a:p>
          <a:p>
            <a:pPr marL="928687" lvl="1" indent="-457200">
              <a:buFont typeface="+mj-lt"/>
              <a:buAutoNum type="arabicPeriod" startAt="6"/>
            </a:pPr>
            <a:r>
              <a:rPr lang="sr-Cyrl-RS" smtClean="0"/>
              <a:t>Ако је исходишна варијабла дихотома:</a:t>
            </a:r>
          </a:p>
          <a:p>
            <a:pPr lvl="2"/>
            <a:r>
              <a:rPr lang="sr-Cyrl-RS" smtClean="0"/>
              <a:t>претпостављена учесталост варијабле у контролној групи</a:t>
            </a:r>
            <a:r>
              <a:rPr lang="en-US" smtClean="0"/>
              <a:t>: p</a:t>
            </a:r>
            <a:endParaRPr lang="sr-Cyrl-RS" smtClean="0"/>
          </a:p>
          <a:p>
            <a:pPr lvl="2"/>
            <a:r>
              <a:rPr lang="sr-Cyrl-RS" smtClean="0"/>
              <a:t>најмању прихватљиву величину ефекта</a:t>
            </a:r>
            <a:r>
              <a:rPr lang="en-US" smtClean="0"/>
              <a:t>:</a:t>
            </a:r>
            <a:r>
              <a:rPr lang="el-GR" smtClean="0">
                <a:latin typeface="Calibri"/>
              </a:rPr>
              <a:t> δ</a:t>
            </a:r>
            <a:r>
              <a:rPr lang="sr-Cyrl-RS" smtClean="0">
                <a:latin typeface="Calibri"/>
              </a:rPr>
              <a:t> </a:t>
            </a:r>
          </a:p>
          <a:p>
            <a:pPr lvl="3"/>
            <a:r>
              <a:rPr lang="sr-Cyrl-RS" smtClean="0">
                <a:latin typeface="Calibri"/>
              </a:rPr>
              <a:t>израчунава се као разлика између учесталости посматране варијабле код експерименталне и контролне групе</a:t>
            </a:r>
            <a:r>
              <a:rPr lang="en-US" smtClean="0">
                <a:latin typeface="Calibri"/>
              </a:rPr>
              <a:t>:</a:t>
            </a:r>
            <a:r>
              <a:rPr lang="el-GR" smtClean="0">
                <a:latin typeface="Calibri"/>
              </a:rPr>
              <a:t> </a:t>
            </a:r>
            <a:r>
              <a:rPr lang="en-US" smtClean="0">
                <a:latin typeface="Calibri"/>
              </a:rPr>
              <a:t>p</a:t>
            </a:r>
            <a:r>
              <a:rPr lang="sr-Cyrl-RS" baseline="-25000" smtClean="0">
                <a:latin typeface="Calibri"/>
              </a:rPr>
              <a:t>1</a:t>
            </a:r>
            <a:r>
              <a:rPr lang="sr-Cyrl-RS" smtClean="0">
                <a:latin typeface="Calibri"/>
              </a:rPr>
              <a:t> – </a:t>
            </a:r>
            <a:r>
              <a:rPr lang="en-US" smtClean="0">
                <a:latin typeface="Calibri"/>
              </a:rPr>
              <a:t>p</a:t>
            </a:r>
            <a:r>
              <a:rPr lang="sr-Cyrl-RS" baseline="-25000" smtClean="0">
                <a:latin typeface="Calibri"/>
              </a:rPr>
              <a:t>2</a:t>
            </a:r>
          </a:p>
          <a:p>
            <a:pPr lvl="4"/>
            <a:r>
              <a:rPr lang="sr-Cyrl-RS" smtClean="0">
                <a:solidFill>
                  <a:srgbClr val="660066"/>
                </a:solidFill>
                <a:latin typeface="Calibri"/>
              </a:rPr>
              <a:t>претпостављене вредности стандардне девијације и учесталости испитиване варијабле, као и величина ефекта, добијају се из ранијих сличних студија или претходно спроведене пилот студије</a:t>
            </a:r>
            <a:endParaRPr lang="sr-Cyrl-RS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 master">
  <a:themeElements>
    <a:clrScheme name="">
      <a:dk1>
        <a:srgbClr val="003399"/>
      </a:dk1>
      <a:lt1>
        <a:srgbClr val="FFFFFF"/>
      </a:lt1>
      <a:dk2>
        <a:srgbClr val="FF0000"/>
      </a:dk2>
      <a:lt2>
        <a:srgbClr val="FFFFFF"/>
      </a:lt2>
      <a:accent1>
        <a:srgbClr val="A3B2C1"/>
      </a:accent1>
      <a:accent2>
        <a:srgbClr val="003399"/>
      </a:accent2>
      <a:accent3>
        <a:srgbClr val="FFFFFF"/>
      </a:accent3>
      <a:accent4>
        <a:srgbClr val="002A82"/>
      </a:accent4>
      <a:accent5>
        <a:srgbClr val="CED5DD"/>
      </a:accent5>
      <a:accent6>
        <a:srgbClr val="002D8A"/>
      </a:accent6>
      <a:hlink>
        <a:srgbClr val="336699"/>
      </a:hlink>
      <a:folHlink>
        <a:srgbClr val="003366"/>
      </a:folHlink>
    </a:clrScheme>
    <a:fontScheme name="Profile mast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master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master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0">
        <a:dk1>
          <a:srgbClr val="0066CC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1">
        <a:dk1>
          <a:srgbClr val="0066CC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2">
        <a:dk1>
          <a:srgbClr val="3366CC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2A56AE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3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4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FF0000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E7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5">
        <a:dk1>
          <a:srgbClr val="003399"/>
        </a:dk1>
        <a:lt1>
          <a:srgbClr val="FFFFFF"/>
        </a:lt1>
        <a:dk2>
          <a:srgbClr val="000000"/>
        </a:dk2>
        <a:lt2>
          <a:srgbClr val="F8F8F8"/>
        </a:lt2>
        <a:accent1>
          <a:srgbClr val="A3B2C1"/>
        </a:accent1>
        <a:accent2>
          <a:srgbClr val="003399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002D8A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master 16">
        <a:dk1>
          <a:srgbClr val="003399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003399"/>
        </a:accent2>
        <a:accent3>
          <a:srgbClr val="FFFFFF"/>
        </a:accent3>
        <a:accent4>
          <a:srgbClr val="002A82"/>
        </a:accent4>
        <a:accent5>
          <a:srgbClr val="CED5DD"/>
        </a:accent5>
        <a:accent6>
          <a:srgbClr val="002D8A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Recommending A Strategy</Template>
  <TotalTime>12472</TotalTime>
  <Words>1428</Words>
  <Application>Microsoft Office PowerPoint</Application>
  <PresentationFormat>On-screen Show (4:3)</PresentationFormat>
  <Paragraphs>251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Profile master</vt:lpstr>
      <vt:lpstr>ИЗБОР СТАТИСТИЧКИХ ТЕСТОВА ЗА СОПСТВЕНО ИСТРАЖИВАЊЕ * ИЗРАЧУНАВАЊЕ ВЕЛИЧИНЕ УЗОРКА ЗА СОПСТВЕНО ИСТРАЖИВАЊЕ  * САСТАВЉАЊЕ КОМПЛЕТНОГ ПЛАНА СОПСТВЕНОГ ИСТРАЖИВАЊА</vt:lpstr>
      <vt:lpstr>ИЗБОР СТАТИСТИЧКИХ ТЕСТОВА ЗА СОПСТВЕНО ИСТРАЖИВАЊЕ</vt:lpstr>
      <vt:lpstr>Избор статистичких тестова за сопствено истраживање</vt:lpstr>
      <vt:lpstr>Избор статистичких тестова за сопствено истраживање</vt:lpstr>
      <vt:lpstr>Избор статистичких тестова за сопствено истраживање</vt:lpstr>
      <vt:lpstr>Предлог статистичког теста код независних узорака (unpaired samples)</vt:lpstr>
      <vt:lpstr>Предлог статистичког теста код зависних узорака (paired samples)</vt:lpstr>
      <vt:lpstr>ИЗРАЧУНАВАЊЕ ВЕЛИЧИНЕ УЗОРКА ЗА СОПСТВЕНО ИСТРАЖИВАЊЕ</vt:lpstr>
      <vt:lpstr>Израчунавање величине узорка за сопствено истраживање</vt:lpstr>
      <vt:lpstr>Израчунавање величине узорка за континуирану варијаблу - пример</vt:lpstr>
      <vt:lpstr>Израчунавање величине узорка за дихотому варијаблу - пример</vt:lpstr>
      <vt:lpstr>Израчунавање величине узорка за сопствено истраживање</vt:lpstr>
      <vt:lpstr>САСТАВЉАЊЕ КОМПЛЕТНОГ ПЛАНА СОПСТВЕНОГ ИСТРАЖИВАЊА</vt:lpstr>
      <vt:lpstr>Састављање комплетног плана сопственог истраживања</vt:lpstr>
      <vt:lpstr>Састављање комплетног плана сопственог истраживања</vt:lpstr>
      <vt:lpstr>Састављање комплетног плана сопственог истраживања</vt:lpstr>
      <vt:lpstr>Литература</vt:lpstr>
    </vt:vector>
  </TitlesOfParts>
  <Company>University of Arkansas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Clinical Practice and Ethical Principles if Human Subjects Protection</dc:title>
  <dc:creator>Erica DeHart</dc:creator>
  <cp:lastModifiedBy>Natasa</cp:lastModifiedBy>
  <cp:revision>355</cp:revision>
  <dcterms:created xsi:type="dcterms:W3CDTF">2003-09-25T15:41:29Z</dcterms:created>
  <dcterms:modified xsi:type="dcterms:W3CDTF">2020-04-24T11:52:51Z</dcterms:modified>
</cp:coreProperties>
</file>